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9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4CACE-D216-46F6-B2EA-7B4375078D64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BA173-4EC7-417F-A1C2-1919733163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11268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4819CF-CE70-4137-BFA3-7379028D608F}" type="slidenum">
              <a:rPr lang="en-US" altLang="sr-Latn-RS" smtClean="0"/>
              <a:pPr eaLnBrk="1" hangingPunct="1"/>
              <a:t>28</a:t>
            </a:fld>
            <a:endParaRPr lang="en-US" altLang="sr-Latn-R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RS" altLang="sr-Latn-R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1990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1842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4962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85C83-15B7-466A-BA74-4085723FEC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3355851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09E67-F7F3-408C-96A8-4E3285A9F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950122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28006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90546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13617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9866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2375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1970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5428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91804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67162-E666-4137-8FF3-7C316CBD6D92}" type="datetimeFigureOut">
              <a:rPr lang="sr-Latn-RS" smtClean="0"/>
              <a:t>30.9.2020.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BF8E3-EF1A-4850-9153-99E4C7503B1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26336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mailto:DU@INU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sp>
        <p:nvSpPr>
          <p:cNvPr id="4099" name="Rectangle 9"/>
          <p:cNvSpPr>
            <a:spLocks noGrp="1" noChangeArrowheads="1"/>
          </p:cNvSpPr>
          <p:nvPr>
            <p:ph idx="1"/>
          </p:nvPr>
        </p:nvSpPr>
        <p:spPr>
          <a:xfrm>
            <a:off x="0" y="-1"/>
            <a:ext cx="9144000" cy="6858002"/>
          </a:xfrm>
          <a:solidFill>
            <a:schemeClr val="tx1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en-US" altLang="sr-Latn-RS" sz="4600" dirty="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sr-Latn-R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sr-Latn-R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sr-Cyrl-CS" altLang="sr-Latn-RS" sz="6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Дегенеративна обољења</a:t>
            </a:r>
            <a:r>
              <a:rPr lang="en-US" altLang="sr-Latn-RS" sz="6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6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локомоторног система</a:t>
            </a:r>
            <a:endParaRPr lang="en-US" altLang="sr-Latn-RS" sz="6000" b="1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4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79"/>
    </mc:Choice>
    <mc:Fallback xmlns="">
      <p:transition spd="slow" advTm="407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Нежељени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ефекти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NSAIL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Јетра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Бубрези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Хематопоеза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Астма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Кожа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Утицај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крварења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Интерреакција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другим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лековима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 </a:t>
            </a:r>
          </a:p>
        </p:txBody>
      </p:sp>
    </p:spTree>
    <p:extLst>
      <p:ext uri="{BB962C8B-B14F-4D97-AF65-F5344CB8AC3E}">
        <p14:creationId xmlns:p14="http://schemas.microsoft.com/office/powerpoint/2010/main" val="138455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08"/>
    </mc:Choice>
    <mc:Fallback xmlns="">
      <p:transition spd="slow" advTm="12508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Кортикостероиди</a:t>
            </a:r>
            <a:r>
              <a:rPr lang="en-US" altLang="sr-Latn-RS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4500"/>
            <a:ext cx="9144000" cy="51435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Искључиво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локално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строго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одређеним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!! </a:t>
            </a:r>
            <a:endParaRPr lang="sr-Latn-CS" altLang="sr-Latn-RS" sz="32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Интра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периартикуларно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Најбољи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ефекти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флуорисаним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C00000"/>
              </a:buClr>
              <a:buFont typeface="Wingdings" pitchFamily="2" charset="2"/>
              <a:buNone/>
            </a:pP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триамцинолоном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бетаметазоном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ü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Најкраћи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интервал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између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ињекција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месеца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18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31"/>
    </mc:Choice>
    <mc:Fallback xmlns="">
      <p:transition spd="slow" advTm="1793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Нежељена</a:t>
            </a:r>
            <a:r>
              <a:rPr lang="en-U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дејства</a:t>
            </a:r>
            <a:r>
              <a:rPr lang="sr-Latn-C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кортикостероида</a:t>
            </a:r>
            <a:r>
              <a:rPr lang="en-U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4500"/>
            <a:ext cx="9144000" cy="51435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Активирање</a:t>
            </a:r>
            <a:r>
              <a:rPr lang="fr-FR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ларвиране</a:t>
            </a:r>
            <a:r>
              <a:rPr lang="fr-FR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fr-FR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унос</a:t>
            </a:r>
            <a:r>
              <a:rPr lang="fr-FR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нове</a:t>
            </a:r>
            <a:r>
              <a:rPr lang="fr-FR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инфекције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Исхемијске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некрозе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кости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хрскавице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Могуће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системско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дејство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2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0"/>
    </mc:Choice>
    <mc:Fallback xmlns="">
      <p:transition spd="slow" advTm="1432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Контраиндикације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кортикостероида</a:t>
            </a:r>
            <a:endParaRPr lang="en-US" altLang="sr-Latn-RS" sz="32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43063"/>
            <a:ext cx="9144000" cy="52149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Инфекција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околине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Некориговани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статички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деформитети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Трауматски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артхритис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прелома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Тешка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остеопороза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костију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чине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Нестабилини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зглобови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Општа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инфекција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Поремећаји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коагулације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Нерегулисани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дијабет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41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65"/>
    </mc:Choice>
    <mc:Fallback xmlns="">
      <p:transition spd="slow" advTm="1646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50"/>
            <a:ext cx="9144000" cy="52863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IA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препарата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гликозаминогликана</a:t>
            </a:r>
            <a:endParaRPr lang="en-U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полисахарид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молекуларне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тежине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Саставни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синовијалне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матрикса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зглобне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хрскавице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Доприноси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еластичности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вискозности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синовијалне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делује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амортизер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помаже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одржавању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функционалних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особина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хрскавице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Инхибира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стварање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ослобађање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простагландина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модулира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запаљенски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одговор</a:t>
            </a:r>
            <a:endParaRPr lang="en-U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67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38"/>
    </mc:Choice>
    <mc:Fallback xmlns="">
      <p:transition spd="slow" advTm="2853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Хијалуронска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киселина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 eaLnBrk="1" hangingPunct="1"/>
            <a:endParaRPr lang="sr-Latn-CS" altLang="sr-Latn-RS" sz="2900" smtClean="0"/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Ињекција</a:t>
            </a:r>
            <a:r>
              <a:rPr lang="en-U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ОА</a:t>
            </a:r>
            <a:r>
              <a:rPr lang="en-U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зглоб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даје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идејом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endParaRPr lang="sr-Latn-CS" altLang="sr-Latn-RS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вискоеластичност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синовијалне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Врати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нормалу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ендогена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хијалуронат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синтеза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Инхибира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хијалуронат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деградација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болови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зглобовима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Побољша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функција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917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35"/>
    </mc:Choice>
    <mc:Fallback xmlns="">
      <p:transition spd="slow" advTm="19435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44116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Вискосуплементи у употреби од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FDA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1997.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Hyalgan, Supartz, Orthovisc, Synvisc, Euflexxa</a:t>
            </a:r>
            <a:endParaRPr lang="sr-Cyrl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Плазма богата тромбоцитима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PRP )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5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20"/>
    </mc:Choice>
    <mc:Fallback xmlns="">
      <p:transition spd="slow" advTm="2152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Индикације</a:t>
            </a:r>
            <a:r>
              <a:rPr lang="sr-Latn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CS" altLang="sr-Latn-RS" sz="36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гликозаминогликани</a:t>
            </a:r>
            <a:endParaRPr lang="en-US" altLang="sr-Latn-RS" sz="36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4500"/>
            <a:ext cx="9144000" cy="51435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Пацијенти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остеоартритичним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болом</a:t>
            </a:r>
            <a:r>
              <a:rPr lang="en-U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endParaRPr lang="sr-Latn-C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Нису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адекватно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одговорили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стандардну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фармаколошку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немедикаментозну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терапију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подносе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NSAIL ( GI, KBC ... ) </a:t>
            </a: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одложе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хируршки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захват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2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25"/>
    </mc:Choice>
    <mc:Fallback xmlns="">
      <p:transition spd="slow" advTm="1642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Контраиндикације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Преосетљивост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птичје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протеине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јаја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инфекција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подручју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ињекције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q"/>
            </a:pP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Релативна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контраиндикација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Болесници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значајним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венском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лимфном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стазом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поремећајима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коагулације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антикоагулантној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терапији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23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27"/>
    </mc:Choice>
    <mc:Fallback xmlns="">
      <p:transition spd="slow" advTm="1802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Физикална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sr-Latn-CS" altLang="sr-Latn-RS" i="1" smtClean="0"/>
          </a:p>
          <a:p>
            <a:pPr algn="ctr" eaLnBrk="1" hangingPunct="1">
              <a:buFont typeface="Wingdings" pitchFamily="2" charset="2"/>
              <a:buNone/>
            </a:pPr>
            <a:endParaRPr lang="sr-Latn-CS" altLang="sr-Latn-RS" i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sr-Latn-CS" altLang="sr-Latn-RS" i="1" smtClean="0"/>
              <a:t>	</a:t>
            </a:r>
            <a:endParaRPr lang="sr-Latn-CS" altLang="sr-Latn-RS" i="1" smtClean="0">
              <a:solidFill>
                <a:srgbClr val="0000FF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sr-Latn-RS" smtClean="0"/>
              <a:t> </a:t>
            </a:r>
            <a:r>
              <a:rPr lang="sr-Cyrl-CS" altLang="sr-Latn-RS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Радиотерапија</a:t>
            </a:r>
            <a:r>
              <a:rPr lang="en-US" altLang="sr-Latn-RS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??? </a:t>
            </a:r>
          </a:p>
        </p:txBody>
      </p:sp>
    </p:spTree>
    <p:extLst>
      <p:ext uri="{BB962C8B-B14F-4D97-AF65-F5344CB8AC3E}">
        <p14:creationId xmlns:p14="http://schemas.microsoft.com/office/powerpoint/2010/main" val="232559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65"/>
    </mc:Choice>
    <mc:Fallback xmlns="">
      <p:transition spd="slow" advTm="456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Лечење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4500"/>
            <a:ext cx="9144000" cy="51435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Ублажавање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бола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Очување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побољшање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функције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физичке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неспособности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Превенцију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даљег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fr-FR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38"/>
    </mc:Choice>
    <mc:Fallback xmlns="">
      <p:transition spd="slow" advTm="1473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Хирургија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068638"/>
            <a:ext cx="9144000" cy="17811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Хирург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индикује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пацијент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одлучује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48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1"/>
    </mc:Choice>
    <mc:Fallback xmlns="">
      <p:transition spd="slow" advTm="933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Процедуре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репарације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хрскавице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7313"/>
            <a:ext cx="9144000" cy="5500687"/>
          </a:xfrm>
        </p:spPr>
        <p:txBody>
          <a:bodyPr/>
          <a:lstStyle/>
          <a:p>
            <a:pPr eaLnBrk="1" hangingPunct="1"/>
            <a:endParaRPr lang="en-US" altLang="sr-Latn-RS" smtClean="0"/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mtClean="0"/>
              <a:t>	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Синовијектомије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Артроскопски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дебридман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Хрскавичави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графтови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Реваскуларизационе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Phemister 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5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51"/>
    </mc:Choice>
    <mc:Fallback xmlns="">
      <p:transition spd="slow" advTm="1305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85938"/>
            <a:ext cx="9144000" cy="50720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CS" altLang="sr-Latn-RS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Артродезе</a:t>
            </a:r>
            <a:endParaRPr lang="sr-Latn-CS" altLang="sr-Latn-RS" sz="6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Остеотомије</a:t>
            </a:r>
            <a:endParaRPr lang="sr-Latn-CS" altLang="sr-Latn-RS" sz="6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altLang="sr-Latn-RS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6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Артропластике</a:t>
            </a:r>
            <a:endParaRPr lang="en-US" altLang="sr-Latn-RS" sz="6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6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r-Latn-RS" altLang="sr-Latn-RS" smtClean="0"/>
          </a:p>
        </p:txBody>
      </p:sp>
    </p:spTree>
    <p:extLst>
      <p:ext uri="{BB962C8B-B14F-4D97-AF65-F5344CB8AC3E}">
        <p14:creationId xmlns:p14="http://schemas.microsoft.com/office/powerpoint/2010/main" val="3506191971"/>
      </p:ext>
    </p:extLst>
  </p:cSld>
  <p:clrMapOvr>
    <a:masterClrMapping/>
  </p:clrMapOvr>
  <p:transition advTm="8565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Остеотомије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9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63713"/>
            <a:ext cx="5000625" cy="5094287"/>
          </a:xfrm>
          <a:noFill/>
        </p:spPr>
      </p:pic>
      <p:pic>
        <p:nvPicPr>
          <p:cNvPr id="60420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43563" y="1423988"/>
            <a:ext cx="3500437" cy="5434012"/>
          </a:xfrm>
          <a:noFill/>
        </p:spPr>
      </p:pic>
    </p:spTree>
    <p:extLst>
      <p:ext uri="{BB962C8B-B14F-4D97-AF65-F5344CB8AC3E}">
        <p14:creationId xmlns:p14="http://schemas.microsoft.com/office/powerpoint/2010/main" val="125880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40"/>
    </mc:Choice>
    <mc:Fallback xmlns="">
      <p:transition spd="slow" advTm="1774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Артропластике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углавном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резервисане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старије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пацијенте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седенторни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веома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младих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пацијената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пацијената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баве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тешким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физичким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пословима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прво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размотрити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реконструктивне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(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артродезе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остеотомије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32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7"/>
    </mc:Choice>
    <mc:Fallback xmlns="">
      <p:transition spd="slow" advTm="9757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Циљеви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артропластике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Отклонити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Обезбедити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покрете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стабилност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Кориговати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деформитет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Тотална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артропластика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индикована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болни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оштећени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конзервативне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дају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жељени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резултат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54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9"/>
    </mc:Choice>
    <mc:Fallback xmlns="">
      <p:transition spd="slow" advTm="11539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44116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sr-Cyrl-CS" altLang="sr-Latn-R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Апсолутна</a:t>
            </a:r>
            <a:r>
              <a:rPr lang="en-US" altLang="sr-Latn-R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контраиндикација</a:t>
            </a:r>
            <a:endParaRPr lang="sr-Latn-CS" altLang="sr-Latn-RS" sz="4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sr-Latn-CS" altLang="sr-Latn-RS" sz="4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Скорашња</a:t>
            </a:r>
            <a:r>
              <a:rPr lang="sr-Latn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актуелна</a:t>
            </a:r>
            <a:r>
              <a:rPr lang="sr-Latn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септична</a:t>
            </a:r>
            <a:r>
              <a:rPr lang="sr-Latn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упала</a:t>
            </a:r>
            <a:r>
              <a:rPr lang="sr-Latn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endParaRPr lang="en-US" altLang="sr-Latn-RS" sz="36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26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09"/>
    </mc:Choice>
    <mc:Fallback xmlns="">
      <p:transition spd="slow" advTm="520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578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71"/>
    </mc:Choice>
    <mc:Fallback xmlns="">
      <p:transition spd="slow" advTm="807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zrhk_4-9-01_ass'y_insert-artsur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1643063"/>
            <a:ext cx="4759325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Picture 3" descr="zrhk_4-9-01_ass'y_artsurf(new-des)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8"/>
          <a:stretch>
            <a:fillRect/>
          </a:stretch>
        </p:blipFill>
        <p:spPr bwMode="auto">
          <a:xfrm>
            <a:off x="0" y="1643063"/>
            <a:ext cx="4384675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RTG</a:t>
            </a:r>
          </a:p>
        </p:txBody>
      </p:sp>
      <p:sp>
        <p:nvSpPr>
          <p:cNvPr id="65541" name="AutoShape 7"/>
          <p:cNvSpPr>
            <a:spLocks noChangeArrowheads="1"/>
          </p:cNvSpPr>
          <p:nvPr/>
        </p:nvSpPr>
        <p:spPr bwMode="auto">
          <a:xfrm rot="5400000">
            <a:off x="5857876" y="4357687"/>
            <a:ext cx="762000" cy="333375"/>
          </a:xfrm>
          <a:prstGeom prst="rightArrow">
            <a:avLst>
              <a:gd name="adj1" fmla="val 50000"/>
              <a:gd name="adj2" fmla="val 57143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64339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40"/>
    </mc:Choice>
    <mc:Fallback xmlns="">
      <p:transition spd="slow" advTm="434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pic>
        <p:nvPicPr>
          <p:cNvPr id="66563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52388"/>
            <a:ext cx="4429125" cy="6910388"/>
          </a:xfrm>
          <a:noFill/>
        </p:spPr>
      </p:pic>
      <p:pic>
        <p:nvPicPr>
          <p:cNvPr id="66564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-46038"/>
            <a:ext cx="4643437" cy="6904038"/>
          </a:xfrm>
          <a:noFill/>
        </p:spPr>
      </p:pic>
    </p:spTree>
    <p:extLst>
      <p:ext uri="{BB962C8B-B14F-4D97-AF65-F5344CB8AC3E}">
        <p14:creationId xmlns:p14="http://schemas.microsoft.com/office/powerpoint/2010/main" val="419796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5"/>
    </mc:Choice>
    <mc:Fallback xmlns="">
      <p:transition spd="slow" advTm="349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Лечење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25"/>
            <a:ext cx="9001125" cy="52863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Прилагодити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пацијенту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поједином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зглобу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мере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Физикална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Медикаментозна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Хирургија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59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9"/>
    </mc:Choice>
    <mc:Fallback xmlns="">
      <p:transition spd="slow" advTm="9649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IMG_0745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2743804697"/>
      </p:ext>
    </p:extLst>
  </p:cSld>
  <p:clrMapOvr>
    <a:masterClrMapping/>
  </p:clrMapOvr>
  <p:transition advTm="6149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pic>
        <p:nvPicPr>
          <p:cNvPr id="686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414098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91"/>
    </mc:Choice>
    <mc:Fallback xmlns="">
      <p:transition spd="slow" advTm="479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Прогноза</a:t>
            </a:r>
            <a:r>
              <a:rPr lang="en-US" altLang="sr-Latn-RS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9144000" cy="51577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sr-Latn-CS" altLang="sr-Latn-RS" i="1" smtClean="0"/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Quod functionem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је релативно добра осим код тешких деформитета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нарочито секундарних ) 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САМА БОЛЕСТ НЕ УТИЧЕ НА ОПШТЕ СТАЊЕ И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ДУЖИН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ЖИВОТА !!!</a:t>
            </a:r>
          </a:p>
        </p:txBody>
      </p:sp>
    </p:spTree>
    <p:extLst>
      <p:ext uri="{BB962C8B-B14F-4D97-AF65-F5344CB8AC3E}">
        <p14:creationId xmlns:p14="http://schemas.microsoft.com/office/powerpoint/2010/main" val="405022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5"/>
    </mc:Choice>
    <mc:Fallback xmlns="">
      <p:transition spd="slow" advTm="7445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Ванзглобни</a:t>
            </a:r>
            <a:r>
              <a:rPr lang="sr-Latn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реуматизам</a:t>
            </a:r>
            <a:r>
              <a:rPr lang="en-U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altLang="sr-Latn-RS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регионални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реуматични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болни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синдроми</a:t>
            </a:r>
            <a:r>
              <a:rPr lang="sr-Latn-CS" altLang="sr-Latn-RS" sz="32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en-US" altLang="sr-Latn-RS" sz="32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28813"/>
            <a:ext cx="9144000" cy="492918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Обухвата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дегенеративна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запаљењска</a:t>
            </a:r>
            <a:r>
              <a:rPr lang="en-U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околозглобних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манифестују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болом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функционалним</a:t>
            </a:r>
            <a:r>
              <a:rPr lang="sr-Latn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сметњама</a:t>
            </a:r>
            <a:endParaRPr lang="en-US" altLang="sr-Latn-RS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01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5"/>
    </mc:Choice>
    <mc:Fallback xmlns="">
      <p:transition spd="slow" advTm="14555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Ванзглобни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реуматизам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Значајан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социјални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економски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масовности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испољавања</a:t>
            </a:r>
            <a:endParaRPr lang="sr-Latn-C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превенција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нису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медицински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диференцијалној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узети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обзир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неуралгије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васк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костију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 )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3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06"/>
    </mc:Choice>
    <mc:Fallback xmlns="">
      <p:transition spd="slow" advTm="13706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Ванзглобни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реуматизам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Примарне</a:t>
            </a:r>
            <a:r>
              <a:rPr lang="sr-Latn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секундарне</a:t>
            </a:r>
            <a:r>
              <a:rPr lang="sr-Latn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2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Разликујемо</a:t>
            </a:r>
            <a:r>
              <a:rPr lang="en-U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Ентезопатије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Теносиновитисе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Бурзитисе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Фасцитисе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Миогелозе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целулитисе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Фибромијалгије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23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40"/>
    </mc:Choice>
    <mc:Fallback xmlns="">
      <p:transition spd="slow" advTm="1174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01125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Ентезопатија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ентезитис</a:t>
            </a: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) 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Често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означава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периартритис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VZP</a:t>
            </a:r>
            <a:endParaRPr lang="en-U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Обољење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инсерција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тетива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лиг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капсула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фасција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anulus fibrosus -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Клиничко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испољавање</a:t>
            </a:r>
            <a:r>
              <a:rPr lang="sr-Latn-CS" altLang="sr-Latn-R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2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различитог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интензитета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5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функције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5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Локална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осетљивост</a:t>
            </a:r>
            <a:r>
              <a:rPr lang="sr-Latn-CS" altLang="sr-Latn-R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...</a:t>
            </a:r>
            <a:endParaRPr lang="en-US" altLang="sr-Latn-RS" sz="35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5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40"/>
    </mc:Choice>
    <mc:Fallback xmlns="">
      <p:transition spd="slow" advTm="1324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0" y="357188"/>
            <a:ext cx="9144000" cy="650081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Periartheritis humeroscapularis ( PAHS )  </a:t>
            </a:r>
            <a:endParaRPr lang="en-US" altLang="sr-Latn-RS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Ентезитис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тетива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мишића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ротаторне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манжетне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m. supraspinatus -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), tenosinovitis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дуге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главе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бицепса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адхезивни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капсулитис</a:t>
            </a:r>
            <a:endParaRPr lang="en-US" altLang="sr-Latn-RS" sz="31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Epicondylitis humeri lateralis  /  medialis</a:t>
            </a:r>
            <a:endParaRPr lang="en-US" altLang="sr-Latn-RS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Latn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″ </a:t>
            </a:r>
            <a:r>
              <a:rPr lang="sr-Cyrl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Тениски</a:t>
            </a:r>
            <a:r>
              <a:rPr lang="sr-Latn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лакат</a:t>
            </a:r>
            <a:r>
              <a:rPr lang="sr-Latn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″ / ″ </a:t>
            </a:r>
            <a:r>
              <a:rPr lang="sr-Cyrl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голфски</a:t>
            </a:r>
            <a:r>
              <a:rPr lang="sr-Latn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лакат</a:t>
            </a:r>
            <a:r>
              <a:rPr lang="sr-Latn-CS" altLang="sr-Latn-RS" sz="31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″ )</a:t>
            </a:r>
            <a:endParaRPr lang="en-US" altLang="sr-Latn-RS" sz="31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Peritrochanteritis </a:t>
            </a:r>
            <a:endParaRPr lang="en-US" altLang="sr-Latn-RS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Ентезопатије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колена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Pes anserynus,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квадрицепс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пателарни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lig,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колатерални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ligg. </a:t>
            </a:r>
            <a:endParaRPr lang="en-US" altLang="sr-Latn-RS" sz="31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Ентезопатије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предели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пете</a:t>
            </a:r>
            <a:r>
              <a:rPr lang="sr-Latn-CS" altLang="sr-Latn-R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Ахилова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плантарна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фасција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мишићи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стопала</a:t>
            </a:r>
            <a:r>
              <a:rPr lang="sr-Latn-CS" altLang="sr-Latn-RS" sz="31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en-US" altLang="sr-Latn-RS" sz="31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61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25"/>
    </mc:Choice>
    <mc:Fallback xmlns="">
      <p:transition spd="slow" advTm="24725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sp>
        <p:nvSpPr>
          <p:cNvPr id="7577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pic>
        <p:nvPicPr>
          <p:cNvPr id="7578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07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14"/>
    </mc:Choice>
    <mc:Fallback xmlns="">
      <p:transition spd="slow" advTm="19614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pic>
        <p:nvPicPr>
          <p:cNvPr id="7680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0"/>
            <a:ext cx="7072313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336202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27"/>
    </mc:Choice>
    <mc:Fallback xmlns="">
      <p:transition spd="slow" advTm="3022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мере</a:t>
            </a:r>
            <a:r>
              <a:rPr lang="en-U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Уклањање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ублажавање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преципитирајућих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фактора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Едукација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тежине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Вежбе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одмор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одржавање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покретљивости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зглоба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јачање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мускулатуре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вежбе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издржљивости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смањење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замора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Ортопедска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помагала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помоћна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држачи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6719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99"/>
    </mc:Choice>
    <mc:Fallback xmlns="">
      <p:transition spd="slow" advTm="14199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Tenosinovitis </a:t>
            </a:r>
            <a:b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( tenovaginitis )</a:t>
            </a:r>
            <a:endParaRPr lang="en-US" altLang="sr-Latn-RS" sz="400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28813"/>
            <a:ext cx="9144000" cy="492918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Екстензори и флексори шаке и стопала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Карпални и тарзални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sy 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DeQuervain - o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sy 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Tenosinovitis stenosans  </a:t>
            </a:r>
            <a:endParaRPr lang="sr-Cyrl-C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ü"/>
            </a:pP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Палац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III i IV </a:t>
            </a:r>
            <a:r>
              <a:rPr lang="sr-Cyrl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прст</a:t>
            </a:r>
            <a:r>
              <a:rPr lang="sr-Latn-CS" altLang="sr-Latn-RS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″ trigger finger ″ ) </a:t>
            </a:r>
            <a:endParaRPr lang="en-US" altLang="sr-Latn-RS" sz="36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46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64"/>
    </mc:Choice>
    <mc:Fallback xmlns="">
      <p:transition spd="slow" advTm="12864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725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Latn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Bursitis</a:t>
            </a:r>
            <a:r>
              <a:rPr lang="sr-Latn-CS" altLang="sr-Latn-RS" smtClean="0">
                <a:solidFill>
                  <a:srgbClr val="00FF00"/>
                </a:solidFill>
              </a:rPr>
              <a:t> </a:t>
            </a:r>
            <a:endParaRPr lang="en-US" altLang="sr-Latn-RS" smtClean="0">
              <a:solidFill>
                <a:srgbClr val="00FF00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19263"/>
            <a:ext cx="4714875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Најчешће</a:t>
            </a:r>
            <a:endParaRPr lang="en-US" altLang="sr-Latn-RS" sz="32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Ø"/>
            </a:pPr>
            <a:endParaRPr lang="en-US" altLang="sr-Latn-RS" sz="24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Субакромијална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Олекранонска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Илиопектинеална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Трохантерна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Исхијадична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Препателарна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14813" y="1785938"/>
            <a:ext cx="4929187" cy="5072062"/>
          </a:xfrm>
        </p:spPr>
        <p:txBody>
          <a:bodyPr/>
          <a:lstStyle/>
          <a:p>
            <a:pPr lvl="1" eaLnBrk="1" hangingPunct="1"/>
            <a:endParaRPr lang="en-US" altLang="sr-Latn-RS" sz="2200" smtClean="0"/>
          </a:p>
          <a:p>
            <a:pPr lvl="1" eaLnBrk="1" hangingPunct="1"/>
            <a:endParaRPr lang="en-US" altLang="sr-Latn-RS" sz="2200" smtClean="0"/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Backer - </a:t>
            </a: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циста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Pes anserinus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Инфрапателарна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Ахилова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Калканеална</a:t>
            </a: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70C0"/>
              </a:buClr>
              <a:buFont typeface="Wingdings" pitchFamily="2" charset="2"/>
              <a:buChar char="Ø"/>
            </a:pPr>
            <a:r>
              <a:rPr lang="sr-Latn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″ Bunion ″ </a:t>
            </a:r>
            <a:r>
              <a:rPr lang="sr-Cyrl-CS" altLang="sr-Latn-RS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стопала</a:t>
            </a:r>
            <a:endParaRPr lang="en-US" altLang="sr-Latn-RS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altLang="sr-Latn-RS" sz="2600" smtClean="0"/>
          </a:p>
        </p:txBody>
      </p:sp>
    </p:spTree>
    <p:extLst>
      <p:ext uri="{BB962C8B-B14F-4D97-AF65-F5344CB8AC3E}">
        <p14:creationId xmlns:p14="http://schemas.microsoft.com/office/powerpoint/2010/main" val="228190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17"/>
    </mc:Choice>
    <mc:Fallback xmlns="">
      <p:transition spd="slow" advTm="14417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 smtClean="0"/>
          </a:p>
        </p:txBody>
      </p:sp>
      <p:pic>
        <p:nvPicPr>
          <p:cNvPr id="79875" name="Picture 3" descr="burz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38840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4"/>
    </mc:Choice>
    <mc:Fallback xmlns="">
      <p:transition spd="slow" advTm="4104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Миогелозе: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вретенаста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задебљања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мишићима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болови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напору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промени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времена</a:t>
            </a:r>
            <a:endParaRPr lang="en-US" altLang="sr-Latn-R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Фасцитис:</a:t>
            </a:r>
            <a:r>
              <a:rPr lang="sr-Latn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Dupuytren - </a:t>
            </a: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sr-Latn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контрактура</a:t>
            </a:r>
            <a:endParaRPr lang="en-US" altLang="sr-Latn-R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RS" altLang="sr-Latn-R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индром фибромијалгије: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дифузни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траје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најмање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месеца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постоји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најмање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болних</a:t>
            </a:r>
            <a:r>
              <a:rPr lang="sr-Latn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тачака</a:t>
            </a:r>
            <a:endParaRPr lang="en-US" altLang="sr-Latn-R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Синдром</a:t>
            </a:r>
            <a:r>
              <a:rPr lang="sr-Latn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хроничног</a:t>
            </a:r>
            <a:r>
              <a:rPr lang="sr-Latn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замора</a:t>
            </a:r>
            <a:endParaRPr lang="en-US" altLang="sr-Latn-R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30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80"/>
    </mc:Choice>
    <mc:Fallback xmlns="">
      <p:transition spd="slow" advTm="1738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7250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40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Медикаменти</a:t>
            </a:r>
            <a:endParaRPr lang="en-US" altLang="sr-Latn-RS" sz="4000" b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Аналгетици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парацетамол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аналгин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кодеин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тродон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Нестероидни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антиимфламаторни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лекови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NSAIL 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sr-Latn-CS" altLang="sr-Latn-R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70C0"/>
              </a:buClr>
              <a:buFont typeface="Wingdings" pitchFamily="2" charset="2"/>
              <a:buChar char="ü"/>
            </a:pP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Антиреуматици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инхибирају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ензим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циклооксигеназу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COX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коче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синтезу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простагландина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PG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кључних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посредника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имфламације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Vane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1971.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Биљни</a:t>
            </a:r>
            <a:r>
              <a:rPr lang="fr-FR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екстракти</a:t>
            </a:r>
            <a:r>
              <a:rPr lang="fr-FR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fr-FR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салицилатима</a:t>
            </a:r>
            <a:r>
              <a:rPr lang="fr-FR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fr-FR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врбина</a:t>
            </a:r>
            <a:r>
              <a:rPr lang="fr-FR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кора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1897.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Фели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Хофман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ацетилсалицилна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киселина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Аспирин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COX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COX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Cyrl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изоензими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1992</a:t>
            </a:r>
            <a:r>
              <a:rPr lang="sr-Latn-C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altLang="sr-Latn-RS" sz="28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Кортикостероиди</a:t>
            </a:r>
            <a:r>
              <a:rPr lang="en-US" altLang="sr-Latn-R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28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Font typeface="Wingdings" pitchFamily="2" charset="2"/>
              <a:buNone/>
            </a:pPr>
            <a:endParaRPr lang="en-US" altLang="sr-Latn-RS" sz="1800" smtClean="0"/>
          </a:p>
        </p:txBody>
      </p:sp>
    </p:spTree>
    <p:extLst>
      <p:ext uri="{BB962C8B-B14F-4D97-AF65-F5344CB8AC3E}">
        <p14:creationId xmlns:p14="http://schemas.microsoft.com/office/powerpoint/2010/main" val="37355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91"/>
    </mc:Choice>
    <mc:Fallback xmlns="">
      <p:transition spd="slow" advTm="1879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  <a:solidFill>
            <a:schemeClr val="tx1"/>
          </a:solidFill>
        </p:spPr>
        <p:txBody>
          <a:bodyPr/>
          <a:lstStyle/>
          <a:p>
            <a:pPr algn="ctr" eaLnBrk="1" hangingPunct="1"/>
            <a:r>
              <a:rPr lang="sr-Cyrl-C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lang="en-U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клиничке</a:t>
            </a:r>
            <a:r>
              <a:rPr lang="en-U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en-U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NSAIL</a:t>
            </a:r>
            <a:r>
              <a:rPr lang="en-US" altLang="sr-Latn-RS" sz="280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9144000" cy="51387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Терапијски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одговор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поједини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индивидуалан</a:t>
            </a:r>
            <a:endParaRPr lang="fr-FR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Оптимално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дозирање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пута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дневно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C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нежељени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ефекти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?!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тх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бирати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токсичан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</a:t>
            </a:r>
            <a:endParaRPr lang="fr-FR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Применити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аналгетике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примаран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аналгетски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ефекат</a:t>
            </a:r>
            <a:r>
              <a:rPr lang="fr-FR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Избегавати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дугу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KS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NSAIL</a:t>
            </a:r>
            <a:endParaRPr lang="en-US" altLang="sr-Latn-RS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69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72"/>
    </mc:Choice>
    <mc:Fallback xmlns="">
      <p:transition spd="slow" advTm="2297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3"/>
          </a:xfrm>
          <a:solidFill>
            <a:schemeClr val="tx1"/>
          </a:solidFill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sr-Cyrl-C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lang="en-U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клиничке</a:t>
            </a:r>
            <a:r>
              <a:rPr lang="en-U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en-US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NSAIL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25"/>
            <a:ext cx="9144000" cy="5286375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Примењивати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одређеном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временском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периоду</a:t>
            </a:r>
            <a:endParaRPr lang="sr-Latn-C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Ефекат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процењују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болесник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лекар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Стално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имати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уму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нежељене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ефекте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интерреакције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4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67"/>
    </mc:Choice>
    <mc:Fallback xmlns="">
      <p:transition spd="slow" advTm="14367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0" y="1857375"/>
            <a:ext cx="9144000" cy="584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идеалног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NSAIL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0" y="2428875"/>
            <a:ext cx="9144000" cy="1077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Постоје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значајне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индивидуалне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разлике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безбедности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NSAIL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0" y="3429000"/>
            <a:ext cx="9144000" cy="206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Поједини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COX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селективни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специфични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NSAIL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показују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већу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безбедност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нежељених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дејстава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дигестивном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систему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већа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безбедност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неких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временом</a:t>
            </a:r>
            <a:r>
              <a:rPr lang="sl-SI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губи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sr-Cyrl-C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lang="en-U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клиничке</a:t>
            </a:r>
            <a:r>
              <a:rPr lang="en-U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en-U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sr-Latn-RS" sz="3600" b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NSAIL</a:t>
            </a:r>
            <a:endParaRPr lang="en-US" altLang="sr-Latn-RS" sz="3600" b="1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563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80"/>
    </mc:Choice>
    <mc:Fallback xmlns="">
      <p:transition spd="slow" advTm="18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utoUpdateAnimBg="0"/>
      <p:bldP spid="212995" grpId="0" autoUpdateAnimBg="0"/>
      <p:bldP spid="21299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0" y="2060575"/>
            <a:ext cx="9144000" cy="2232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Поједини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високо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селективни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специфични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COX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инхибитори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односу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селективне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неселективне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NSAIL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чешће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испољавају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нежељена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дејства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кардиоваскуларни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Bef>
                <a:spcPct val="50000"/>
              </a:spcBef>
              <a:defRPr/>
            </a:pPr>
            <a:endParaRPr lang="en-US" b="1" dirty="0">
              <a:cs typeface="Arial" charset="0"/>
            </a:endParaRPr>
          </a:p>
        </p:txBody>
      </p:sp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0" y="4221163"/>
            <a:ext cx="9144000" cy="138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избору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NSAIL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обратити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пажњу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нежељена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дејства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јавити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бубрега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јетре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sr-Latn-C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883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95"/>
    </mc:Choice>
    <mc:Fallback xmlns="">
      <p:transition spd="slow" advTm="18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 autoUpdateAnimBg="0"/>
      <p:bldP spid="21401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975</Words>
  <Application>Microsoft Office PowerPoint</Application>
  <PresentationFormat>On-screen Show (4:3)</PresentationFormat>
  <Paragraphs>200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Symbol</vt:lpstr>
      <vt:lpstr>Times New Roman</vt:lpstr>
      <vt:lpstr>Wingdings</vt:lpstr>
      <vt:lpstr>Office Theme</vt:lpstr>
      <vt:lpstr>PowerPoint Presentation</vt:lpstr>
      <vt:lpstr>Лечење</vt:lpstr>
      <vt:lpstr>Лечење</vt:lpstr>
      <vt:lpstr>Опште мере </vt:lpstr>
      <vt:lpstr>Медикаменти</vt:lpstr>
      <vt:lpstr>Принципи клиничке примене NSAIL </vt:lpstr>
      <vt:lpstr>Принципи клиничке примене NSAIL</vt:lpstr>
      <vt:lpstr>PowerPoint Presentation</vt:lpstr>
      <vt:lpstr>PowerPoint Presentation</vt:lpstr>
      <vt:lpstr>Нежељени ефекти NSAIL</vt:lpstr>
      <vt:lpstr>Кортикостероиди </vt:lpstr>
      <vt:lpstr>Нежељена дејства кортикостероида </vt:lpstr>
      <vt:lpstr>Контраиндикације примене кортикостероида</vt:lpstr>
      <vt:lpstr>PowerPoint Presentation</vt:lpstr>
      <vt:lpstr>Хијалуронска киселина</vt:lpstr>
      <vt:lpstr>PowerPoint Presentation</vt:lpstr>
      <vt:lpstr>Индикације  гликозаминогликани</vt:lpstr>
      <vt:lpstr>Контраиндикације</vt:lpstr>
      <vt:lpstr>Физикална терапија</vt:lpstr>
      <vt:lpstr>Хирургија</vt:lpstr>
      <vt:lpstr>Процедуре репарације хрскавице</vt:lpstr>
      <vt:lpstr>PowerPoint Presentation</vt:lpstr>
      <vt:lpstr>Остеотомије</vt:lpstr>
      <vt:lpstr>Артропластике</vt:lpstr>
      <vt:lpstr>Циљеви артропластике</vt:lpstr>
      <vt:lpstr>PowerPoint Presentation</vt:lpstr>
      <vt:lpstr>PowerPoint Presentation</vt:lpstr>
      <vt:lpstr>RTG</vt:lpstr>
      <vt:lpstr>PowerPoint Presentation</vt:lpstr>
      <vt:lpstr>PowerPoint Presentation</vt:lpstr>
      <vt:lpstr>PowerPoint Presentation</vt:lpstr>
      <vt:lpstr>Прогноза </vt:lpstr>
      <vt:lpstr>Ванзглобни реуматизам  ( регионални реуматични болни синдроми )</vt:lpstr>
      <vt:lpstr>Ванзглобни реуматизам</vt:lpstr>
      <vt:lpstr>Ванзглобни реуматизам</vt:lpstr>
      <vt:lpstr>Ентезопатија  ( ентезитис ) </vt:lpstr>
      <vt:lpstr>PowerPoint Presentation</vt:lpstr>
      <vt:lpstr>PowerPoint Presentation</vt:lpstr>
      <vt:lpstr>PowerPoint Presentation</vt:lpstr>
      <vt:lpstr>Tenosinovitis  ( tenovaginitis )</vt:lpstr>
      <vt:lpstr>Bursitis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Branko Ristić</dc:creator>
  <cp:lastModifiedBy>DRAMATIC</cp:lastModifiedBy>
  <cp:revision>3</cp:revision>
  <dcterms:created xsi:type="dcterms:W3CDTF">2016-11-20T21:01:38Z</dcterms:created>
  <dcterms:modified xsi:type="dcterms:W3CDTF">2020-09-30T17:59:07Z</dcterms:modified>
</cp:coreProperties>
</file>